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6858000" cx="12192000"/>
  <p:notesSz cx="6858000" cy="9144000"/>
  <p:embeddedFontLst>
    <p:embeddedFont>
      <p:font typeface="Play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0" roundtripDataSignature="AMtx7miWxmR8VvwFMHY1HANhtTUY0n6+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lay-regular.fntdata"/><Relationship Id="rId47" Type="http://schemas.openxmlformats.org/officeDocument/2006/relationships/slide" Target="slides/slide43.xml"/><Relationship Id="rId49" Type="http://schemas.openxmlformats.org/officeDocument/2006/relationships/font" Target="fonts/Play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Retina photoreceptors activate neurons which </a:t>
            </a:r>
            <a:endParaRPr/>
          </a:p>
        </p:txBody>
      </p:sp>
      <p:sp>
        <p:nvSpPr>
          <p:cNvPr id="156" name="Google Shape;15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Retina photoreceptors activate neurons which </a:t>
            </a:r>
            <a:endParaRPr/>
          </a:p>
        </p:txBody>
      </p:sp>
      <p:sp>
        <p:nvSpPr>
          <p:cNvPr id="184" name="Google Shape;18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Moving matrix called the kernel.</a:t>
            </a:r>
            <a:endParaRPr/>
          </a:p>
        </p:txBody>
      </p:sp>
      <p:sp>
        <p:nvSpPr>
          <p:cNvPr id="221" name="Google Shape;221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extend to 3d as well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be of any dimension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Pad outside for 0s – not critical</a:t>
            </a:r>
            <a:endParaRPr/>
          </a:p>
        </p:txBody>
      </p:sp>
      <p:sp>
        <p:nvSpPr>
          <p:cNvPr id="240" name="Google Shape;240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Audience? What else do we share weights in?</a:t>
            </a:r>
            <a:endParaRPr/>
          </a:p>
        </p:txBody>
      </p:sp>
      <p:sp>
        <p:nvSpPr>
          <p:cNvPr id="247" name="Google Shape;247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scaled input, max pool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perfectly translation invariant but if feature occurs within that max pool window, will yield same output regardless of location</a:t>
            </a:r>
            <a:endParaRPr/>
          </a:p>
        </p:txBody>
      </p:sp>
      <p:sp>
        <p:nvSpPr>
          <p:cNvPr id="289" name="Google Shape;289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Cross channel pooling</a:t>
            </a:r>
            <a:endParaRPr/>
          </a:p>
        </p:txBody>
      </p:sp>
      <p:sp>
        <p:nvSpPr>
          <p:cNvPr id="303" name="Google Shape;303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Lengthened cells to correspond to part of the CNN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Combination of many layers + nonlinearity (activation) leads to filters being able to learn and extract very specific info</a:t>
            </a:r>
            <a:endParaRPr/>
          </a:p>
        </p:txBody>
      </p:sp>
      <p:sp>
        <p:nvSpPr>
          <p:cNvPr id="312" name="Google Shape;312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 Every conv+pooling, we thicken. We have many filters, and decrease x, y via pooling</a:t>
            </a:r>
            <a:endParaRPr/>
          </a:p>
        </p:txBody>
      </p:sp>
      <p:sp>
        <p:nvSpPr>
          <p:cNvPr id="320" name="Google Shape;320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Derm, path, rads, micro?</a:t>
            </a:r>
            <a:endParaRPr/>
          </a:p>
        </p:txBody>
      </p:sp>
      <p:sp>
        <p:nvSpPr>
          <p:cNvPr id="335" name="Google Shape;335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</a:t>
            </a:r>
            <a:endParaRPr/>
          </a:p>
        </p:txBody>
      </p:sp>
      <p:sp>
        <p:nvSpPr>
          <p:cNvPr id="342" name="Google Shape;342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Hausdorff: Distance from the point in region 1 that’s furthest to anywhere in region 2.</a:t>
            </a:r>
            <a:endParaRPr/>
          </a:p>
        </p:txBody>
      </p:sp>
      <p:sp>
        <p:nvSpPr>
          <p:cNvPr id="350" name="Google Shape;350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Backprop from highly weighted matrix values @ last layer, tracking which tiles it corresponds to in the original image.</a:t>
            </a:r>
            <a:endParaRPr/>
          </a:p>
        </p:txBody>
      </p:sp>
      <p:sp>
        <p:nvSpPr>
          <p:cNvPr id="360" name="Google Shape;360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Audience Participation -&gt; where can AI intervene here</a:t>
            </a:r>
            <a:endParaRPr/>
          </a:p>
        </p:txBody>
      </p:sp>
      <p:sp>
        <p:nvSpPr>
          <p:cNvPr id="369" name="Google Shape;369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PS1 triages protocoling by parsing word structures and yielding likely protocols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Of course challenging if the indication is “pain”</a:t>
            </a:r>
            <a:endParaRPr/>
          </a:p>
        </p:txBody>
      </p:sp>
      <p:sp>
        <p:nvSpPr>
          <p:cNvPr id="378" name="Google Shape;378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foundation model – takes in multimodal data, decides what algorithms to run and delivers prelim results</a:t>
            </a:r>
            <a:endParaRPr/>
          </a:p>
        </p:txBody>
      </p:sp>
      <p:sp>
        <p:nvSpPr>
          <p:cNvPr id="404" name="Google Shape;404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if we know something about our data and what our output should take into account and look like, we can change our network accordingly</a:t>
            </a:r>
            <a:endParaRPr/>
          </a:p>
        </p:txBody>
      </p:sp>
      <p:sp>
        <p:nvSpPr>
          <p:cNvPr id="110" name="Google Shape;11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inductive biases do we want to bake into our model?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What’s true about the pixels making up the dog?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about the pixels making up the ear relative to the pixels making up the eye?</a:t>
            </a:r>
            <a:endParaRPr/>
          </a:p>
        </p:txBody>
      </p:sp>
      <p:sp>
        <p:nvSpPr>
          <p:cNvPr id="117" name="Google Shape;11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inductive biases do we want to bake into our model?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What’s true about the pixels making up the dog?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about the pixels making up the ear relative to the pixels making up the eye?</a:t>
            </a:r>
            <a:endParaRPr/>
          </a:p>
        </p:txBody>
      </p:sp>
      <p:sp>
        <p:nvSpPr>
          <p:cNvPr id="123" name="Google Shape;12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inductive biases do we want to bake into our model?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What’s true about the pixels making up the dog?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about the pixels making up the ear relative to the pixels making up the eye?</a:t>
            </a:r>
            <a:endParaRPr/>
          </a:p>
        </p:txBody>
      </p:sp>
      <p:sp>
        <p:nvSpPr>
          <p:cNvPr id="129" name="Google Shape;12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3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jp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31.jpg"/><Relationship Id="rId5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healthairegister.com/radiology/products" TargetMode="External"/><Relationship Id="rId4" Type="http://schemas.openxmlformats.org/officeDocument/2006/relationships/hyperlink" Target="https://arxiv.org/search/?query=radiology&amp;searchtype=all&amp;source=header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42.png"/><Relationship Id="rId6" Type="http://schemas.openxmlformats.org/officeDocument/2006/relationships/image" Target="../media/image47.png"/><Relationship Id="rId7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/>
              <a:t>Intro to AI in Medicine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Lec 8: Computer Vision and Radiology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Hubel &amp; Wiesel 1981 Nobel Prize</a:t>
            </a:r>
            <a:endParaRPr/>
          </a:p>
        </p:txBody>
      </p:sp>
      <p:sp>
        <p:nvSpPr>
          <p:cNvPr id="144" name="Google Shape;144;p10"/>
          <p:cNvSpPr txBox="1"/>
          <p:nvPr>
            <p:ph idx="1" type="body"/>
          </p:nvPr>
        </p:nvSpPr>
        <p:spPr>
          <a:xfrm>
            <a:off x="664028" y="5539470"/>
            <a:ext cx="10515600" cy="953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2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Anesthetize cat, record from individual neurons @ occipital striate cortex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Noted increased firing of individual neurons based on light </a:t>
            </a:r>
            <a:r>
              <a:rPr b="1" lang="en-US"/>
              <a:t>bar orientations</a:t>
            </a:r>
            <a:endParaRPr/>
          </a:p>
        </p:txBody>
      </p:sp>
      <p:pic>
        <p:nvPicPr>
          <p:cNvPr id="145" name="Google Shape;14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1650" y="1318530"/>
            <a:ext cx="6210300" cy="404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demarcation of brain occipital lobe. A: Striate cortex; B and C:... |  Download Scientific Diagram" id="146" name="Google Shape;14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0164" y="1584211"/>
            <a:ext cx="346710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Hubel &amp; Wiesel 1981 Nobel Prize</a:t>
            </a:r>
            <a:endParaRPr/>
          </a:p>
        </p:txBody>
      </p:sp>
      <p:pic>
        <p:nvPicPr>
          <p:cNvPr descr="Exploring the Potential of Convolutional Neural Networks | Distillery" id="152" name="Google Shape;1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201" y="1398813"/>
            <a:ext cx="9817598" cy="50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Hubel &amp; Wiesel 1981 Nobel Prize</a:t>
            </a:r>
            <a:endParaRPr/>
          </a:p>
        </p:txBody>
      </p:sp>
      <p:sp>
        <p:nvSpPr>
          <p:cNvPr id="159" name="Google Shape;159;p12"/>
          <p:cNvSpPr txBox="1"/>
          <p:nvPr>
            <p:ph idx="1" type="body"/>
          </p:nvPr>
        </p:nvSpPr>
        <p:spPr>
          <a:xfrm>
            <a:off x="838200" y="5600699"/>
            <a:ext cx="10515600" cy="1381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Simple neuron synthesizes linear combo of input neurons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Corresponds to spatial region of retina</a:t>
            </a:r>
            <a:endParaRPr/>
          </a:p>
        </p:txBody>
      </p:sp>
      <p:sp>
        <p:nvSpPr>
          <p:cNvPr id="160" name="Google Shape;160;p12"/>
          <p:cNvSpPr/>
          <p:nvPr/>
        </p:nvSpPr>
        <p:spPr>
          <a:xfrm rot="5400000">
            <a:off x="522514" y="2296886"/>
            <a:ext cx="3516085" cy="1611085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12"/>
          <p:cNvCxnSpPr/>
          <p:nvPr/>
        </p:nvCxnSpPr>
        <p:spPr>
          <a:xfrm flipH="1" rot="10800000">
            <a:off x="674914" y="2275114"/>
            <a:ext cx="1894115" cy="1665515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2" name="Google Shape;162;p12"/>
          <p:cNvCxnSpPr/>
          <p:nvPr/>
        </p:nvCxnSpPr>
        <p:spPr>
          <a:xfrm>
            <a:off x="3086100" y="2275114"/>
            <a:ext cx="1681843" cy="1665515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3" name="Google Shape;163;p12"/>
          <p:cNvCxnSpPr/>
          <p:nvPr/>
        </p:nvCxnSpPr>
        <p:spPr>
          <a:xfrm flipH="1" rot="10800000">
            <a:off x="3086100" y="1892074"/>
            <a:ext cx="1681843" cy="38304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2+ Thousand Neuron Cartoon Royalty-Free Images, Stock Photos &amp; Pictures |  Shutterstock" id="164" name="Google Shape;164;p12"/>
          <p:cNvPicPr preferRelativeResize="0"/>
          <p:nvPr/>
        </p:nvPicPr>
        <p:blipFill rotWithShape="1">
          <a:blip r:embed="rId3">
            <a:alphaModFix/>
          </a:blip>
          <a:srcRect b="6734" l="0" r="0" t="0"/>
          <a:stretch/>
        </p:blipFill>
        <p:spPr>
          <a:xfrm>
            <a:off x="4852364" y="1470643"/>
            <a:ext cx="1855674" cy="1024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+ Thousand Neuron Cartoon Royalty-Free Images, Stock Photos &amp; Pictures |  Shutterstock" id="165" name="Google Shape;165;p12"/>
          <p:cNvPicPr preferRelativeResize="0"/>
          <p:nvPr/>
        </p:nvPicPr>
        <p:blipFill rotWithShape="1">
          <a:blip r:embed="rId3">
            <a:alphaModFix/>
          </a:blip>
          <a:srcRect b="6734" l="0" r="0" t="0"/>
          <a:stretch/>
        </p:blipFill>
        <p:spPr>
          <a:xfrm>
            <a:off x="4852364" y="2232452"/>
            <a:ext cx="1855674" cy="1024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+ Thousand Neuron Cartoon Royalty-Free Images, Stock Photos &amp; Pictures |  Shutterstock" id="166" name="Google Shape;166;p12"/>
          <p:cNvPicPr preferRelativeResize="0"/>
          <p:nvPr/>
        </p:nvPicPr>
        <p:blipFill rotWithShape="1">
          <a:blip r:embed="rId3">
            <a:alphaModFix/>
          </a:blip>
          <a:srcRect b="6734" l="0" r="0" t="0"/>
          <a:stretch/>
        </p:blipFill>
        <p:spPr>
          <a:xfrm>
            <a:off x="4852364" y="3134896"/>
            <a:ext cx="1855674" cy="102451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2"/>
          <p:cNvSpPr txBox="1"/>
          <p:nvPr/>
        </p:nvSpPr>
        <p:spPr>
          <a:xfrm>
            <a:off x="5442858" y="4378197"/>
            <a:ext cx="7946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CN II</a:t>
            </a:r>
            <a:endParaRPr/>
          </a:p>
        </p:txBody>
      </p:sp>
      <p:pic>
        <p:nvPicPr>
          <p:cNvPr descr="2+ Thousand Neuron Cartoon Royalty-Free Images, Stock Photos &amp; Pictures |  Shutterstock" id="168" name="Google Shape;168;p12"/>
          <p:cNvPicPr preferRelativeResize="0"/>
          <p:nvPr/>
        </p:nvPicPr>
        <p:blipFill rotWithShape="1">
          <a:blip r:embed="rId3">
            <a:alphaModFix/>
          </a:blip>
          <a:srcRect b="6734" l="0" r="0" t="0"/>
          <a:stretch/>
        </p:blipFill>
        <p:spPr>
          <a:xfrm>
            <a:off x="7546465" y="1470643"/>
            <a:ext cx="1855674" cy="1024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+ Thousand Neuron Cartoon Royalty-Free Images, Stock Photos &amp; Pictures |  Shutterstock" id="169" name="Google Shape;169;p12"/>
          <p:cNvPicPr preferRelativeResize="0"/>
          <p:nvPr/>
        </p:nvPicPr>
        <p:blipFill rotWithShape="1">
          <a:blip r:embed="rId3">
            <a:alphaModFix/>
          </a:blip>
          <a:srcRect b="6734" l="0" r="0" t="0"/>
          <a:stretch/>
        </p:blipFill>
        <p:spPr>
          <a:xfrm>
            <a:off x="7546465" y="2232452"/>
            <a:ext cx="1855674" cy="1024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+ Thousand Neuron Cartoon Royalty-Free Images, Stock Photos &amp; Pictures |  Shutterstock" id="170" name="Google Shape;170;p12"/>
          <p:cNvPicPr preferRelativeResize="0"/>
          <p:nvPr/>
        </p:nvPicPr>
        <p:blipFill rotWithShape="1">
          <a:blip r:embed="rId3">
            <a:alphaModFix/>
          </a:blip>
          <a:srcRect b="6734" l="0" r="0" t="0"/>
          <a:stretch/>
        </p:blipFill>
        <p:spPr>
          <a:xfrm>
            <a:off x="7546465" y="3134896"/>
            <a:ext cx="1855674" cy="1024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12"/>
          <p:cNvCxnSpPr>
            <a:stCxn id="164" idx="3"/>
            <a:endCxn id="168" idx="1"/>
          </p:cNvCxnSpPr>
          <p:nvPr/>
        </p:nvCxnSpPr>
        <p:spPr>
          <a:xfrm>
            <a:off x="6708038" y="1982902"/>
            <a:ext cx="838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2" name="Google Shape;172;p12"/>
          <p:cNvCxnSpPr/>
          <p:nvPr/>
        </p:nvCxnSpPr>
        <p:spPr>
          <a:xfrm>
            <a:off x="6708038" y="2723131"/>
            <a:ext cx="838427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3" name="Google Shape;173;p12"/>
          <p:cNvCxnSpPr/>
          <p:nvPr/>
        </p:nvCxnSpPr>
        <p:spPr>
          <a:xfrm>
            <a:off x="6708038" y="3615760"/>
            <a:ext cx="838427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2+ Thousand Neuron Cartoon Royalty-Free Images, Stock Photos &amp; Pictures |  Shutterstock" id="174" name="Google Shape;174;p12"/>
          <p:cNvPicPr preferRelativeResize="0"/>
          <p:nvPr/>
        </p:nvPicPr>
        <p:blipFill rotWithShape="1">
          <a:blip r:embed="rId3">
            <a:alphaModFix/>
          </a:blip>
          <a:srcRect b="6734" l="0" r="0" t="0"/>
          <a:stretch/>
        </p:blipFill>
        <p:spPr>
          <a:xfrm>
            <a:off x="10240566" y="2251062"/>
            <a:ext cx="1855674" cy="1024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12"/>
          <p:cNvCxnSpPr/>
          <p:nvPr/>
        </p:nvCxnSpPr>
        <p:spPr>
          <a:xfrm>
            <a:off x="9592752" y="1982901"/>
            <a:ext cx="647814" cy="292213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6" name="Google Shape;176;p12"/>
          <p:cNvCxnSpPr/>
          <p:nvPr/>
        </p:nvCxnSpPr>
        <p:spPr>
          <a:xfrm>
            <a:off x="9429240" y="2723131"/>
            <a:ext cx="838427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7" name="Google Shape;177;p12"/>
          <p:cNvCxnSpPr/>
          <p:nvPr/>
        </p:nvCxnSpPr>
        <p:spPr>
          <a:xfrm flipH="1" rot="10800000">
            <a:off x="9429240" y="3102428"/>
            <a:ext cx="727131" cy="326572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8" name="Google Shape;178;p12"/>
          <p:cNvSpPr txBox="1"/>
          <p:nvPr/>
        </p:nvSpPr>
        <p:spPr>
          <a:xfrm>
            <a:off x="7426496" y="4281296"/>
            <a:ext cx="20027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Lateral Geniculate Nucleus</a:t>
            </a:r>
            <a:endParaRPr/>
          </a:p>
        </p:txBody>
      </p:sp>
      <p:sp>
        <p:nvSpPr>
          <p:cNvPr id="179" name="Google Shape;179;p12"/>
          <p:cNvSpPr txBox="1"/>
          <p:nvPr/>
        </p:nvSpPr>
        <p:spPr>
          <a:xfrm>
            <a:off x="2762760" y="4415526"/>
            <a:ext cx="23644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Retinal photodetectors</a:t>
            </a:r>
            <a:endParaRPr/>
          </a:p>
        </p:txBody>
      </p:sp>
      <p:sp>
        <p:nvSpPr>
          <p:cNvPr id="180" name="Google Shape;180;p12"/>
          <p:cNvSpPr txBox="1"/>
          <p:nvPr/>
        </p:nvSpPr>
        <p:spPr>
          <a:xfrm>
            <a:off x="10352428" y="4314833"/>
            <a:ext cx="20027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cortex “simple neuron”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Hubel &amp; Wiesel 1981 Nobel Prize</a:t>
            </a:r>
            <a:endParaRPr/>
          </a:p>
        </p:txBody>
      </p:sp>
      <p:sp>
        <p:nvSpPr>
          <p:cNvPr id="187" name="Google Shape;187;p13"/>
          <p:cNvSpPr txBox="1"/>
          <p:nvPr>
            <p:ph idx="1" type="body"/>
          </p:nvPr>
        </p:nvSpPr>
        <p:spPr>
          <a:xfrm>
            <a:off x="217714" y="5620048"/>
            <a:ext cx="11974286" cy="879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Complex neurons: Less predictable effect w.r.t. light intensity and position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Some noted to pick up certain position of line from any region 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2+ Thousand Neuron Cartoon Royalty-Free Images, Stock Photos &amp; Pictures |  Shutterstock" id="188" name="Google Shape;188;p13"/>
          <p:cNvPicPr preferRelativeResize="0"/>
          <p:nvPr/>
        </p:nvPicPr>
        <p:blipFill rotWithShape="1">
          <a:blip r:embed="rId3">
            <a:alphaModFix/>
          </a:blip>
          <a:srcRect b="6734" l="0" r="0" t="0"/>
          <a:stretch/>
        </p:blipFill>
        <p:spPr>
          <a:xfrm>
            <a:off x="1023597" y="1518949"/>
            <a:ext cx="1855674" cy="102451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3"/>
          <p:cNvSpPr txBox="1"/>
          <p:nvPr/>
        </p:nvSpPr>
        <p:spPr>
          <a:xfrm>
            <a:off x="950062" y="4761147"/>
            <a:ext cx="20027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cortex “simple neurons”</a:t>
            </a:r>
            <a:endParaRPr/>
          </a:p>
        </p:txBody>
      </p:sp>
      <p:pic>
        <p:nvPicPr>
          <p:cNvPr descr="2+ Thousand Neuron Cartoon Royalty-Free Images, Stock Photos &amp; Pictures |  Shutterstock" id="190" name="Google Shape;190;p13"/>
          <p:cNvPicPr preferRelativeResize="0"/>
          <p:nvPr/>
        </p:nvPicPr>
        <p:blipFill rotWithShape="1">
          <a:blip r:embed="rId3">
            <a:alphaModFix/>
          </a:blip>
          <a:srcRect b="6734" l="0" r="0" t="0"/>
          <a:stretch/>
        </p:blipFill>
        <p:spPr>
          <a:xfrm>
            <a:off x="950062" y="2567478"/>
            <a:ext cx="1855674" cy="1024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+ Thousand Neuron Cartoon Royalty-Free Images, Stock Photos &amp; Pictures |  Shutterstock" id="191" name="Google Shape;191;p13"/>
          <p:cNvPicPr preferRelativeResize="0"/>
          <p:nvPr/>
        </p:nvPicPr>
        <p:blipFill rotWithShape="1">
          <a:blip r:embed="rId3">
            <a:alphaModFix/>
          </a:blip>
          <a:srcRect b="6734" l="0" r="0" t="0"/>
          <a:stretch/>
        </p:blipFill>
        <p:spPr>
          <a:xfrm>
            <a:off x="950062" y="3688606"/>
            <a:ext cx="1855674" cy="1024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+ Thousand Neuron Cartoon Royalty-Free Images, Stock Photos &amp; Pictures |  Shutterstock" id="192" name="Google Shape;192;p13"/>
          <p:cNvPicPr preferRelativeResize="0"/>
          <p:nvPr/>
        </p:nvPicPr>
        <p:blipFill rotWithShape="1">
          <a:blip r:embed="rId3">
            <a:alphaModFix/>
          </a:blip>
          <a:srcRect b="6734" l="0" r="0" t="0"/>
          <a:stretch/>
        </p:blipFill>
        <p:spPr>
          <a:xfrm>
            <a:off x="3927361" y="2664089"/>
            <a:ext cx="1855674" cy="1024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13"/>
          <p:cNvCxnSpPr/>
          <p:nvPr/>
        </p:nvCxnSpPr>
        <p:spPr>
          <a:xfrm>
            <a:off x="3279547" y="2395928"/>
            <a:ext cx="647814" cy="292213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4" name="Google Shape;194;p13"/>
          <p:cNvCxnSpPr/>
          <p:nvPr/>
        </p:nvCxnSpPr>
        <p:spPr>
          <a:xfrm>
            <a:off x="3116035" y="3136158"/>
            <a:ext cx="838427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5" name="Google Shape;195;p13"/>
          <p:cNvCxnSpPr/>
          <p:nvPr/>
        </p:nvCxnSpPr>
        <p:spPr>
          <a:xfrm flipH="1" rot="10800000">
            <a:off x="3116035" y="3515455"/>
            <a:ext cx="727131" cy="326572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6" name="Google Shape;196;p13"/>
          <p:cNvSpPr txBox="1"/>
          <p:nvPr/>
        </p:nvSpPr>
        <p:spPr>
          <a:xfrm>
            <a:off x="3954462" y="4761147"/>
            <a:ext cx="221773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cortex “complex neurons”</a:t>
            </a:r>
            <a:endParaRPr/>
          </a:p>
        </p:txBody>
      </p:sp>
      <p:pic>
        <p:nvPicPr>
          <p:cNvPr descr="2+ Thousand Neuron Cartoon Royalty-Free Images, Stock Photos &amp; Pictures |  Shutterstock" id="197" name="Google Shape;197;p13"/>
          <p:cNvPicPr preferRelativeResize="0"/>
          <p:nvPr/>
        </p:nvPicPr>
        <p:blipFill rotWithShape="1">
          <a:blip r:embed="rId3">
            <a:alphaModFix/>
          </a:blip>
          <a:srcRect b="6734" l="0" r="0" t="0"/>
          <a:stretch/>
        </p:blipFill>
        <p:spPr>
          <a:xfrm>
            <a:off x="6681447" y="2734800"/>
            <a:ext cx="1855674" cy="1024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13"/>
          <p:cNvCxnSpPr/>
          <p:nvPr/>
        </p:nvCxnSpPr>
        <p:spPr>
          <a:xfrm>
            <a:off x="5830660" y="3240359"/>
            <a:ext cx="748394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2+ Thousand Neuron Cartoon Royalty-Free Images, Stock Photos &amp; Pictures |  Shutterstock" id="199" name="Google Shape;199;p13"/>
          <p:cNvPicPr preferRelativeResize="0"/>
          <p:nvPr/>
        </p:nvPicPr>
        <p:blipFill rotWithShape="1">
          <a:blip r:embed="rId3">
            <a:alphaModFix/>
          </a:blip>
          <a:srcRect b="6734" l="0" r="0" t="0"/>
          <a:stretch/>
        </p:blipFill>
        <p:spPr>
          <a:xfrm>
            <a:off x="5277020" y="1314796"/>
            <a:ext cx="1855674" cy="1024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13"/>
          <p:cNvCxnSpPr/>
          <p:nvPr/>
        </p:nvCxnSpPr>
        <p:spPr>
          <a:xfrm>
            <a:off x="6484880" y="2255979"/>
            <a:ext cx="547291" cy="335755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2+ Thousand Neuron Cartoon Royalty-Free Images, Stock Photos &amp; Pictures |  Shutterstock" id="201" name="Google Shape;201;p13"/>
          <p:cNvPicPr preferRelativeResize="0"/>
          <p:nvPr/>
        </p:nvPicPr>
        <p:blipFill rotWithShape="1">
          <a:blip r:embed="rId3">
            <a:alphaModFix/>
          </a:blip>
          <a:srcRect b="6734" l="0" r="0" t="0"/>
          <a:stretch/>
        </p:blipFill>
        <p:spPr>
          <a:xfrm>
            <a:off x="5871197" y="3946905"/>
            <a:ext cx="1855674" cy="1024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13"/>
          <p:cNvCxnSpPr/>
          <p:nvPr/>
        </p:nvCxnSpPr>
        <p:spPr>
          <a:xfrm flipH="1" rot="10800000">
            <a:off x="6758525" y="3757058"/>
            <a:ext cx="727131" cy="326572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Complex Neuron Specialization</a:t>
            </a:r>
            <a:endParaRPr/>
          </a:p>
        </p:txBody>
      </p:sp>
      <p:sp>
        <p:nvSpPr>
          <p:cNvPr id="208" name="Google Shape;208;p14"/>
          <p:cNvSpPr txBox="1"/>
          <p:nvPr>
            <p:ph idx="1" type="body"/>
          </p:nvPr>
        </p:nvSpPr>
        <p:spPr>
          <a:xfrm>
            <a:off x="838200" y="1825625"/>
            <a:ext cx="10515600" cy="72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Neuron found that corresponds to Halle Berry – and others</a:t>
            </a:r>
            <a:endParaRPr/>
          </a:p>
        </p:txBody>
      </p:sp>
      <p:sp>
        <p:nvSpPr>
          <p:cNvPr id="209" name="Google Shape;209;p14"/>
          <p:cNvSpPr txBox="1"/>
          <p:nvPr/>
        </p:nvSpPr>
        <p:spPr>
          <a:xfrm>
            <a:off x="8425542" y="5332162"/>
            <a:ext cx="408214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Quiroga, R., Reddy, L., Kreiman, G. 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Invariant visual representation by single neurons in the human brain. 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Nature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435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1102–1107 (2005). https://doi.org/10.1038/nature03687</a:t>
            </a:r>
            <a:endParaRPr/>
          </a:p>
        </p:txBody>
      </p:sp>
      <p:pic>
        <p:nvPicPr>
          <p:cNvPr descr="Halle Berry and How Your Brain Works, According to Science - Business  Insider" id="210" name="Google Shape;21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5542" y="2547257"/>
            <a:ext cx="3573236" cy="2383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292" y="2547257"/>
            <a:ext cx="8096250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Takeaways</a:t>
            </a:r>
            <a:endParaRPr/>
          </a:p>
        </p:txBody>
      </p:sp>
      <p:sp>
        <p:nvSpPr>
          <p:cNvPr id="217" name="Google Shape;21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Two operations going on that we need: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/>
              <a:t>Spatial locality: </a:t>
            </a:r>
            <a:r>
              <a:rPr lang="en-US"/>
              <a:t>Linear combination of spatial region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/>
              <a:t>Translation invariance: </a:t>
            </a:r>
            <a:r>
              <a:rPr lang="en-US"/>
              <a:t>Location irrespective recognition of features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Convolution Operation</a:t>
            </a:r>
            <a:endParaRPr/>
          </a:p>
        </p:txBody>
      </p:sp>
      <p:sp>
        <p:nvSpPr>
          <p:cNvPr id="224" name="Google Shape;224;p16"/>
          <p:cNvSpPr txBox="1"/>
          <p:nvPr>
            <p:ph idx="1" type="body"/>
          </p:nvPr>
        </p:nvSpPr>
        <p:spPr>
          <a:xfrm>
            <a:off x="838200" y="18256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Accounts for </a:t>
            </a:r>
            <a:r>
              <a:rPr b="1" lang="en-US"/>
              <a:t>spatial locality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Moving matrix (kernel) across the image</a:t>
            </a:r>
            <a:endParaRPr/>
          </a:p>
        </p:txBody>
      </p:sp>
      <p:pic>
        <p:nvPicPr>
          <p:cNvPr id="225" name="Google Shape;22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4314" y="3429000"/>
            <a:ext cx="9717344" cy="2958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Convolution Operation</a:t>
            </a:r>
            <a:endParaRPr/>
          </a:p>
        </p:txBody>
      </p:sp>
      <p:sp>
        <p:nvSpPr>
          <p:cNvPr id="231" name="Google Shape;231;p17"/>
          <p:cNvSpPr txBox="1"/>
          <p:nvPr>
            <p:ph idx="1" type="body"/>
          </p:nvPr>
        </p:nvSpPr>
        <p:spPr>
          <a:xfrm>
            <a:off x="838200" y="18256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Accounts for </a:t>
            </a:r>
            <a:r>
              <a:rPr b="1" lang="en-US"/>
              <a:t>spatial locality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Moving matrix across the image</a:t>
            </a:r>
            <a:endParaRPr/>
          </a:p>
        </p:txBody>
      </p:sp>
      <p:pic>
        <p:nvPicPr>
          <p:cNvPr id="232" name="Google Shape;232;p17"/>
          <p:cNvPicPr preferRelativeResize="0"/>
          <p:nvPr/>
        </p:nvPicPr>
        <p:blipFill rotWithShape="1">
          <a:blip r:embed="rId3">
            <a:alphaModFix/>
          </a:blip>
          <a:srcRect b="64671" l="0" r="0" t="0"/>
          <a:stretch/>
        </p:blipFill>
        <p:spPr>
          <a:xfrm>
            <a:off x="1364314" y="3429000"/>
            <a:ext cx="9717344" cy="1045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7628" y="3979653"/>
            <a:ext cx="5970154" cy="19031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7"/>
          <p:cNvSpPr/>
          <p:nvPr/>
        </p:nvSpPr>
        <p:spPr>
          <a:xfrm>
            <a:off x="5334000" y="5453743"/>
            <a:ext cx="402771" cy="283028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7"/>
          <p:cNvSpPr/>
          <p:nvPr/>
        </p:nvSpPr>
        <p:spPr>
          <a:xfrm>
            <a:off x="5831100" y="5442857"/>
            <a:ext cx="402771" cy="283028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7"/>
          <p:cNvSpPr/>
          <p:nvPr/>
        </p:nvSpPr>
        <p:spPr>
          <a:xfrm>
            <a:off x="6302831" y="5453743"/>
            <a:ext cx="402771" cy="283028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Extension to 2D</a:t>
            </a:r>
            <a:endParaRPr/>
          </a:p>
        </p:txBody>
      </p:sp>
      <p:pic>
        <p:nvPicPr>
          <p:cNvPr descr="Basics of CNN in Deep Learning - Analytics Vidhya" id="243" name="Google Shape;243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5477" y="1607967"/>
            <a:ext cx="8721046" cy="4360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CNN Weights</a:t>
            </a:r>
            <a:endParaRPr/>
          </a:p>
        </p:txBody>
      </p:sp>
      <p:sp>
        <p:nvSpPr>
          <p:cNvPr id="250" name="Google Shape;250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Improved toward lower loss via gradient descent/backprop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Shared – every group of pixels gets same kernel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Each filter learns to extract some critical info from an image.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048" y="0"/>
            <a:ext cx="1071390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Types of Filters: Top Edge</a:t>
            </a:r>
            <a:endParaRPr/>
          </a:p>
        </p:txBody>
      </p:sp>
      <p:pic>
        <p:nvPicPr>
          <p:cNvPr id="256" name="Google Shape;25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568562"/>
            <a:ext cx="9590314" cy="5195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6676" y="1854738"/>
            <a:ext cx="1946346" cy="217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Types of Filters: Left Edge</a:t>
            </a:r>
            <a:endParaRPr/>
          </a:p>
        </p:txBody>
      </p:sp>
      <p:pic>
        <p:nvPicPr>
          <p:cNvPr id="263" name="Google Shape;2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978" y="1361750"/>
            <a:ext cx="9930243" cy="533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20061" y="1361750"/>
            <a:ext cx="1852961" cy="20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Types of Filters: Smooth</a:t>
            </a:r>
            <a:endParaRPr/>
          </a:p>
        </p:txBody>
      </p:sp>
      <p:pic>
        <p:nvPicPr>
          <p:cNvPr id="270" name="Google Shape;27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86" y="1570845"/>
            <a:ext cx="9901083" cy="47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2"/>
          <p:cNvSpPr txBox="1"/>
          <p:nvPr/>
        </p:nvSpPr>
        <p:spPr>
          <a:xfrm>
            <a:off x="10308771" y="1585033"/>
            <a:ext cx="1491343" cy="124970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3264" r="-22039" t="-194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Types of Filters: Sharpen</a:t>
            </a:r>
            <a:endParaRPr/>
          </a:p>
        </p:txBody>
      </p:sp>
      <p:pic>
        <p:nvPicPr>
          <p:cNvPr id="277" name="Google Shape;27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8295" y="1265748"/>
            <a:ext cx="2876951" cy="1638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7650" y="1690688"/>
            <a:ext cx="3749788" cy="493122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3"/>
          <p:cNvSpPr txBox="1"/>
          <p:nvPr/>
        </p:nvSpPr>
        <p:spPr>
          <a:xfrm>
            <a:off x="8719457" y="2945564"/>
            <a:ext cx="273231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Emphasizes details that are different than surroundings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236401" cy="571186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4"/>
          <p:cNvSpPr txBox="1"/>
          <p:nvPr/>
        </p:nvSpPr>
        <p:spPr>
          <a:xfrm>
            <a:off x="-1" y="5837129"/>
            <a:ext cx="1268886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 kernels learned by the ﬁrst layer of a fully supervised convolutional maxout network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Max Pooling Operation</a:t>
            </a:r>
            <a:endParaRPr/>
          </a:p>
        </p:txBody>
      </p:sp>
      <p:sp>
        <p:nvSpPr>
          <p:cNvPr id="292" name="Google Shape;292;p25"/>
          <p:cNvSpPr txBox="1"/>
          <p:nvPr>
            <p:ph idx="1" type="body"/>
          </p:nvPr>
        </p:nvSpPr>
        <p:spPr>
          <a:xfrm>
            <a:off x="838200" y="1825625"/>
            <a:ext cx="10515600" cy="160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Accounts for </a:t>
            </a:r>
            <a:r>
              <a:rPr b="1" lang="en-US"/>
              <a:t>Translation Invariance </a:t>
            </a:r>
            <a:r>
              <a:rPr lang="en-US"/>
              <a:t>when combined with convolution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Takes the maximum value in each field</a:t>
            </a:r>
            <a:endParaRPr/>
          </a:p>
        </p:txBody>
      </p:sp>
      <p:pic>
        <p:nvPicPr>
          <p:cNvPr descr="Max Pooling Layer | NumPyNet" id="293" name="Google Shape;29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8900" y="3406775"/>
            <a:ext cx="69342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Max Pooling</a:t>
            </a:r>
            <a:endParaRPr/>
          </a:p>
        </p:txBody>
      </p:sp>
      <p:pic>
        <p:nvPicPr>
          <p:cNvPr id="299" name="Google Shape;29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6285" y="1503024"/>
            <a:ext cx="9579429" cy="5176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Multi-Filter Parallelization</a:t>
            </a:r>
            <a:endParaRPr/>
          </a:p>
        </p:txBody>
      </p:sp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90744"/>
            <a:ext cx="121920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 b="0" l="20203" r="20472" t="0"/>
          <a:stretch/>
        </p:blipFill>
        <p:spPr>
          <a:xfrm>
            <a:off x="8485339" y="4262766"/>
            <a:ext cx="3439439" cy="265115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7"/>
          <p:cNvSpPr txBox="1"/>
          <p:nvPr/>
        </p:nvSpPr>
        <p:spPr>
          <a:xfrm>
            <a:off x="838200" y="5511452"/>
            <a:ext cx="715340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 channel pool: pooling across filters @ same spatial location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Convolutional Neural Network (CNN)</a:t>
            </a:r>
            <a:endParaRPr/>
          </a:p>
        </p:txBody>
      </p:sp>
      <p:pic>
        <p:nvPicPr>
          <p:cNvPr id="315" name="Google Shape;31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69198"/>
            <a:ext cx="12192000" cy="2665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insci 12 00470 g003 550" id="316" name="Google Shape;31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5101" y="3905977"/>
            <a:ext cx="3640899" cy="2665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323" name="Google Shape;323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Spatial locality: </a:t>
            </a:r>
            <a:r>
              <a:rPr lang="en-US"/>
              <a:t>matrix kernel convolution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Translation invariance: </a:t>
            </a:r>
            <a:r>
              <a:rPr lang="en-US"/>
              <a:t>max pool/cross-channel pool</a:t>
            </a:r>
            <a:endParaRPr b="1"/>
          </a:p>
        </p:txBody>
      </p:sp>
      <p:pic>
        <p:nvPicPr>
          <p:cNvPr descr="What Is a Convolutional Neural Network? - MATLAB &amp; Simulink" id="324" name="Google Shape;3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782" y="3212430"/>
            <a:ext cx="95250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7940" y="365125"/>
            <a:ext cx="2851719" cy="4736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Last Time</a:t>
            </a:r>
            <a:endParaRPr/>
          </a:p>
        </p:txBody>
      </p:sp>
      <p:sp>
        <p:nvSpPr>
          <p:cNvPr id="100" name="Google Shape;100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Case Studies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LSTM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Arrhythmia classification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Stroke prediction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U-Net/CNN -&gt; synthetic MRI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Applied to Medical Imaging</a:t>
            </a:r>
            <a:endParaRPr/>
          </a:p>
        </p:txBody>
      </p:sp>
      <p:pic>
        <p:nvPicPr>
          <p:cNvPr descr="CXAI: Explaining Convolutional Neural Networks for Medical Imaging  Diagnostic" id="331" name="Google Shape;33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38275"/>
            <a:ext cx="12192000" cy="54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Applied to Medical Imaging</a:t>
            </a:r>
            <a:endParaRPr/>
          </a:p>
        </p:txBody>
      </p:sp>
      <p:pic>
        <p:nvPicPr>
          <p:cNvPr descr="Multi-level dilated residual network for biomedical image segmentation |  Scientific Reports" id="338" name="Google Shape;33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09" y="1232388"/>
            <a:ext cx="12091791" cy="5768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/>
          <p:nvPr>
            <p:ph type="title"/>
          </p:nvPr>
        </p:nvSpPr>
        <p:spPr>
          <a:xfrm>
            <a:off x="838200" y="-1609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U-Net</a:t>
            </a:r>
            <a:endParaRPr/>
          </a:p>
        </p:txBody>
      </p:sp>
      <p:pic>
        <p:nvPicPr>
          <p:cNvPr descr="Frontiers | MSU-Net: Multi-Scale U-Net for 2D Medical Image Segmentation" id="345" name="Google Shape;3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11059"/>
            <a:ext cx="12078533" cy="3732757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 txBox="1"/>
          <p:nvPr>
            <p:ph idx="1" type="body"/>
          </p:nvPr>
        </p:nvSpPr>
        <p:spPr>
          <a:xfrm>
            <a:off x="287054" y="4669033"/>
            <a:ext cx="11625197" cy="2395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CNN variant which extracts features, then reapplies them to form a segmentation mask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Skip connections fight loss of high-level features during max pool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Segmentation Accuracy Metrics</a:t>
            </a:r>
            <a:endParaRPr/>
          </a:p>
        </p:txBody>
      </p:sp>
      <p:pic>
        <p:nvPicPr>
          <p:cNvPr descr="image segmentation - neural network probability output and loss function  (example: dice loss) - Data Science Stack Exchange" id="353" name="Google Shape;353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60" y="2129435"/>
            <a:ext cx="664845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usdorff distance - Wikipedia" id="354" name="Google Shape;35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8367" y="2110515"/>
            <a:ext cx="3562220" cy="356222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3"/>
          <p:cNvSpPr txBox="1"/>
          <p:nvPr/>
        </p:nvSpPr>
        <p:spPr>
          <a:xfrm>
            <a:off x="2582449" y="5672735"/>
            <a:ext cx="47431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Dice Score</a:t>
            </a:r>
            <a:endParaRPr/>
          </a:p>
        </p:txBody>
      </p:sp>
      <p:sp>
        <p:nvSpPr>
          <p:cNvPr id="356" name="Google Shape;356;p33"/>
          <p:cNvSpPr txBox="1"/>
          <p:nvPr/>
        </p:nvSpPr>
        <p:spPr>
          <a:xfrm>
            <a:off x="7548367" y="5672735"/>
            <a:ext cx="47431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Hausdorff Distance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/>
          <p:nvPr>
            <p:ph type="title"/>
          </p:nvPr>
        </p:nvSpPr>
        <p:spPr>
          <a:xfrm>
            <a:off x="684234" y="177235"/>
            <a:ext cx="1082353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Gradient Class Activation Mapping (GradCAM)</a:t>
            </a:r>
            <a:endParaRPr/>
          </a:p>
        </p:txBody>
      </p:sp>
      <p:pic>
        <p:nvPicPr>
          <p:cNvPr descr="GradCAM: Enhancing Neural Network Interpretability" id="363" name="Google Shape;36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268" y="1394354"/>
            <a:ext cx="3991497" cy="54636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the Grad CAM method?" id="364" name="Google Shape;36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5731" y="1127017"/>
            <a:ext cx="7272552" cy="2806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dCAM: Enhancing Neural Network Interpretability" id="365" name="Google Shape;36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2193" y="3877542"/>
            <a:ext cx="6242137" cy="2980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/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Radiology Workflow</a:t>
            </a:r>
            <a:endParaRPr/>
          </a:p>
        </p:txBody>
      </p:sp>
      <p:sp>
        <p:nvSpPr>
          <p:cNvPr id="372" name="Google Shape;372;p35"/>
          <p:cNvSpPr txBox="1"/>
          <p:nvPr/>
        </p:nvSpPr>
        <p:spPr>
          <a:xfrm>
            <a:off x="5523979" y="3757808"/>
            <a:ext cx="18538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+Protocol</a:t>
            </a:r>
            <a:endParaRPr/>
          </a:p>
        </p:txBody>
      </p:sp>
      <p:sp>
        <p:nvSpPr>
          <p:cNvPr id="373" name="Google Shape;373;p35"/>
          <p:cNvSpPr txBox="1"/>
          <p:nvPr/>
        </p:nvSpPr>
        <p:spPr>
          <a:xfrm>
            <a:off x="7392445" y="3850894"/>
            <a:ext cx="18538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+Processing</a:t>
            </a:r>
            <a:endParaRPr/>
          </a:p>
        </p:txBody>
      </p:sp>
      <p:pic>
        <p:nvPicPr>
          <p:cNvPr id="374" name="Google Shape;37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082981"/>
            <a:ext cx="10387991" cy="5775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Protocoling</a:t>
            </a:r>
            <a:endParaRPr/>
          </a:p>
        </p:txBody>
      </p:sp>
      <p:sp>
        <p:nvSpPr>
          <p:cNvPr id="381" name="Google Shape;381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Given a patient’s clinical indication, history, labs, previous images, allergies/contraindications, etc., decide which imaging exam + which parameters to order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Contrast v noncontrast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Contrast phase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MRI sequences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Field of view</a:t>
            </a:r>
            <a:endParaRPr/>
          </a:p>
        </p:txBody>
      </p:sp>
      <p:pic>
        <p:nvPicPr>
          <p:cNvPr id="382" name="Google Shape;38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8926" y="3135241"/>
            <a:ext cx="6693074" cy="329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Image Acquisition/Reconstruction: FastMRI</a:t>
            </a:r>
            <a:endParaRPr/>
          </a:p>
        </p:txBody>
      </p:sp>
      <p:sp>
        <p:nvSpPr>
          <p:cNvPr id="389" name="Google Shape;389;p37"/>
          <p:cNvSpPr txBox="1"/>
          <p:nvPr>
            <p:ph idx="1" type="body"/>
          </p:nvPr>
        </p:nvSpPr>
        <p:spPr>
          <a:xfrm>
            <a:off x="838200" y="1825625"/>
            <a:ext cx="10515600" cy="1055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Reconstructs low fidelity image images using U-net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Results in 4-8 fold speed increase in MRI acquisition </a:t>
            </a:r>
            <a:endParaRPr/>
          </a:p>
        </p:txBody>
      </p:sp>
      <p:sp>
        <p:nvSpPr>
          <p:cNvPr id="390" name="Google Shape;390;p37"/>
          <p:cNvSpPr txBox="1"/>
          <p:nvPr/>
        </p:nvSpPr>
        <p:spPr>
          <a:xfrm>
            <a:off x="838200" y="6363222"/>
            <a:ext cx="88068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https://github.com/facebookresearch/fastMRI/</a:t>
            </a:r>
            <a:endParaRPr/>
          </a:p>
        </p:txBody>
      </p:sp>
      <p:pic>
        <p:nvPicPr>
          <p:cNvPr id="391" name="Google Shape;39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862" y="2983575"/>
            <a:ext cx="8964276" cy="327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Triage and Prioritization</a:t>
            </a:r>
            <a:endParaRPr/>
          </a:p>
        </p:txBody>
      </p:sp>
      <p:sp>
        <p:nvSpPr>
          <p:cNvPr id="397" name="Google Shape;397;p38"/>
          <p:cNvSpPr txBox="1"/>
          <p:nvPr>
            <p:ph idx="1" type="body"/>
          </p:nvPr>
        </p:nvSpPr>
        <p:spPr>
          <a:xfrm>
            <a:off x="838200" y="1825625"/>
            <a:ext cx="10515600" cy="8925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Model may not make final diagnosis – but can infer diagnostic probability (which AI problem?)</a:t>
            </a:r>
            <a:endParaRPr/>
          </a:p>
        </p:txBody>
      </p:sp>
      <p:pic>
        <p:nvPicPr>
          <p:cNvPr id="398" name="Google Shape;39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854" y="2718148"/>
            <a:ext cx="8392033" cy="395067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8"/>
          <p:cNvSpPr txBox="1"/>
          <p:nvPr/>
        </p:nvSpPr>
        <p:spPr>
          <a:xfrm>
            <a:off x="1752179" y="5774499"/>
            <a:ext cx="17035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U-Net</a:t>
            </a:r>
            <a:endParaRPr/>
          </a:p>
        </p:txBody>
      </p:sp>
      <p:pic>
        <p:nvPicPr>
          <p:cNvPr id="400" name="Google Shape;40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6283" y="2157026"/>
            <a:ext cx="3176177" cy="4607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8767"/>
            <a:ext cx="12192000" cy="284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8685" y="1628383"/>
            <a:ext cx="9073315" cy="474736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9"/>
          <p:cNvSpPr txBox="1"/>
          <p:nvPr/>
        </p:nvSpPr>
        <p:spPr>
          <a:xfrm>
            <a:off x="331689" y="5235879"/>
            <a:ext cx="360749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https://5748396.fs1.hubspotusercontent-na1.net/hubfs/5748396/Brochures/EFM173%20-%20Radiology%20Brochure.pdf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838200" y="1825624"/>
            <a:ext cx="10515600" cy="503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What’s different about image data?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Neuroscientific basis for computer vision – 1981 Nobel Prize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Intro to Computer Vision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Radiologist’s workflow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AI interventions based on different points (only a few!)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Goals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Not teach you everything going on in the world of Radiology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Help you fold AI image interpretation into your understanding of AI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Brainstorm areas where innovation may be most helpful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/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Multimodal – vision/text models</a:t>
            </a:r>
            <a:endParaRPr/>
          </a:p>
        </p:txBody>
      </p:sp>
      <p:pic>
        <p:nvPicPr>
          <p:cNvPr id="414" name="Google Shape;414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4220" y="844299"/>
            <a:ext cx="7523559" cy="601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And Many More…</a:t>
            </a:r>
            <a:endParaRPr/>
          </a:p>
        </p:txBody>
      </p:sp>
      <p:sp>
        <p:nvSpPr>
          <p:cNvPr id="420" name="Google Shape;420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https://healthairegister.com/radiology/products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https://arxiv.org/search/?query=radiology&amp;searchtype=all&amp;source=header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New Directions</a:t>
            </a:r>
            <a:endParaRPr/>
          </a:p>
        </p:txBody>
      </p:sp>
      <p:sp>
        <p:nvSpPr>
          <p:cNvPr id="426" name="Google Shape;426;p42"/>
          <p:cNvSpPr txBox="1"/>
          <p:nvPr>
            <p:ph idx="1" type="body"/>
          </p:nvPr>
        </p:nvSpPr>
        <p:spPr>
          <a:xfrm>
            <a:off x="838200" y="1825626"/>
            <a:ext cx="10515600" cy="12056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Multimodality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Natural Language Processing</a:t>
            </a:r>
            <a:endParaRPr/>
          </a:p>
        </p:txBody>
      </p:sp>
      <p:pic>
        <p:nvPicPr>
          <p:cNvPr descr="K_1.3. Multi-head Attention, deep dive_EN - Deep Learning Bible - 3.  Natural Language Processing - Eng." id="427" name="Google Shape;42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1780" y="0"/>
            <a:ext cx="619283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rief History of the ChatGPT Logo - Logovent" id="428" name="Google Shape;42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383" y="3166238"/>
            <a:ext cx="2079321" cy="11554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Gemini Logo PNG HD Download With Transparent Background | PNGHDPro" id="429" name="Google Shape;42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6631" y="2501329"/>
            <a:ext cx="2485221" cy="2485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047" y="4506850"/>
            <a:ext cx="2485221" cy="5339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Evidence Company Profile: Funding, Investors &amp; Partnerships" id="431" name="Google Shape;431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08195" y="4197891"/>
            <a:ext cx="2296522" cy="1205674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2"/>
          <p:cNvSpPr txBox="1"/>
          <p:nvPr/>
        </p:nvSpPr>
        <p:spPr>
          <a:xfrm>
            <a:off x="1060189" y="5568366"/>
            <a:ext cx="409601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Time!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/>
          <p:nvPr>
            <p:ph type="title"/>
          </p:nvPr>
        </p:nvSpPr>
        <p:spPr>
          <a:xfrm>
            <a:off x="5049555" y="2766218"/>
            <a:ext cx="209289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Thanks!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Inductive Bias</a:t>
            </a:r>
            <a:endParaRPr/>
          </a:p>
        </p:txBody>
      </p:sp>
      <p:sp>
        <p:nvSpPr>
          <p:cNvPr id="113" name="Google Shape;113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Not bias in the traditional sense – it’s the direction we point our model toward via the construction of the network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Ex. For linear regression (no neural net) we assume our data can be fit linearly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 other problems, we can give our ML model a hint by changing the way it processes data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g Adoption - Peninsula Humane Society &amp; SPCA in Burlingame, CA" id="119" name="Google Shape;1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1785" y="734785"/>
            <a:ext cx="5388429" cy="5388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g Adoption - Peninsula Humane Society &amp; SPCA in Burlingame, CA" id="125" name="Google Shape;12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99" y="734785"/>
            <a:ext cx="5388429" cy="5388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g Adoption - Peninsula Humane Society &amp; SPCA in Burlingame, CA" id="131" name="Google Shape;1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95876">
            <a:off x="5127170" y="751115"/>
            <a:ext cx="4120243" cy="4120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Approaching Imaging With ML</a:t>
            </a:r>
            <a:endParaRPr/>
          </a:p>
        </p:txBody>
      </p:sp>
      <p:sp>
        <p:nvSpPr>
          <p:cNvPr id="137" name="Google Shape;137;p9"/>
          <p:cNvSpPr txBox="1"/>
          <p:nvPr>
            <p:ph idx="1" type="body"/>
          </p:nvPr>
        </p:nvSpPr>
        <p:spPr>
          <a:xfrm>
            <a:off x="4680857" y="1825625"/>
            <a:ext cx="687977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Recall -&gt; an image is a matrix of BW pixels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Inductive bias: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/>
              <a:t>Spatial Locality: </a:t>
            </a:r>
            <a:r>
              <a:rPr lang="en-US"/>
              <a:t>Pixels of our target feature will be close together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/>
              <a:t>Translation Invariance: </a:t>
            </a:r>
            <a:r>
              <a:rPr lang="en-US"/>
              <a:t>Pattern of pixels characterizing feature can occur anywhere in image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Our network should take these into account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Chest radiograph - Wikipedia" id="138" name="Google Shape;13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3705901" cy="423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2025-09-30T22:31:34Z</dcterms:created>
  <dc:creator>Stephen Lostetter</dc:creator>
</cp:coreProperties>
</file>